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5"/>
  </p:notesMasterIdLst>
  <p:handoutMasterIdLst>
    <p:handoutMasterId r:id="rId16"/>
  </p:handoutMasterIdLst>
  <p:sldIdLst>
    <p:sldId id="257" r:id="rId5"/>
    <p:sldId id="393" r:id="rId6"/>
    <p:sldId id="392" r:id="rId7"/>
    <p:sldId id="394" r:id="rId8"/>
    <p:sldId id="401" r:id="rId9"/>
    <p:sldId id="398" r:id="rId10"/>
    <p:sldId id="395" r:id="rId11"/>
    <p:sldId id="399" r:id="rId12"/>
    <p:sldId id="402" r:id="rId13"/>
    <p:sldId id="40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725" autoAdjust="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4/30/2022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4/30/2022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rmAutofit/>
          </a:bodyPr>
          <a:lstStyle/>
          <a:p>
            <a:pPr algn="ctr"/>
            <a:r>
              <a:rPr lang="it-IT"/>
              <a:t>MHW3</a:t>
            </a:r>
            <a:endParaRPr lang="en-US" dirty="0"/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rmAutofit/>
          </a:bodyPr>
          <a:lstStyle/>
          <a:p>
            <a:pPr algn="ctr"/>
            <a:r>
              <a:rPr lang="it-IT"/>
              <a:t>M</a:t>
            </a:r>
            <a:r>
              <a:rPr lang="en-US"/>
              <a:t>arco Di Prima</a:t>
            </a:r>
          </a:p>
          <a:p>
            <a:pPr algn="ctr"/>
            <a:r>
              <a:rPr lang="en-US"/>
              <a:t>1000001932</a:t>
            </a:r>
          </a:p>
          <a:p>
            <a:pPr algn="ctr"/>
            <a:r>
              <a:rPr lang="en-US"/>
              <a:t>30/04/2022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52644F83-FDC9-D6C9-A7F1-DFDEAFB57932}"/>
              </a:ext>
            </a:extLst>
          </p:cNvPr>
          <p:cNvSpPr txBox="1"/>
          <p:nvPr/>
        </p:nvSpPr>
        <p:spPr>
          <a:xfrm>
            <a:off x="3648075" y="14097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SPOTIFY API OAUTH 2.0 – LAYOUT COMPLESSIVO</a:t>
            </a:r>
            <a:endParaRPr lang="en-US"/>
          </a:p>
        </p:txBody>
      </p:sp>
      <p:pic>
        <p:nvPicPr>
          <p:cNvPr id="17" name="Picture 1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5EFE903-4CB0-2647-2DD5-395F23C31B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49" r="37833"/>
          <a:stretch/>
        </p:blipFill>
        <p:spPr>
          <a:xfrm>
            <a:off x="5676900" y="2304288"/>
            <a:ext cx="6268572" cy="4363212"/>
          </a:xfrm>
          <a:prstGeom prst="rect">
            <a:avLst/>
          </a:prstGeom>
        </p:spPr>
      </p:pic>
      <p:pic>
        <p:nvPicPr>
          <p:cNvPr id="15" name="Picture 14" descr="A computer screen capture&#10;&#10;Description automatically generated with medium confidence">
            <a:extLst>
              <a:ext uri="{FF2B5EF4-FFF2-40B4-BE49-F238E27FC236}">
                <a16:creationId xmlns:a16="http://schemas.microsoft.com/office/drawing/2014/main" id="{635C09C7-8E05-6B2C-F025-DB0A50C1DC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588" r="37833"/>
          <a:stretch/>
        </p:blipFill>
        <p:spPr>
          <a:xfrm>
            <a:off x="346075" y="753318"/>
            <a:ext cx="6096000" cy="2469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262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CAD0976-AA57-4771-808C-26772F3FDB31}"/>
              </a:ext>
            </a:extLst>
          </p:cNvPr>
          <p:cNvSpPr txBox="1"/>
          <p:nvPr/>
        </p:nvSpPr>
        <p:spPr>
          <a:xfrm>
            <a:off x="1924050" y="1843950"/>
            <a:ext cx="8343900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sz="2500"/>
              <a:t>Ho utilizzato il template del MHW1 integrando due API REST:</a:t>
            </a:r>
          </a:p>
          <a:p>
            <a:pPr marL="342900" indent="-342900" algn="just">
              <a:buFontTx/>
              <a:buChar char="-"/>
            </a:pPr>
            <a:r>
              <a:rPr lang="it-IT" sz="2500"/>
              <a:t>API Key</a:t>
            </a:r>
          </a:p>
          <a:p>
            <a:pPr marL="342900" indent="-342900" algn="just">
              <a:buFontTx/>
              <a:buChar char="-"/>
            </a:pPr>
            <a:r>
              <a:rPr lang="it-IT" sz="2500"/>
              <a:t>Spotify API OAUTH 2.0</a:t>
            </a:r>
          </a:p>
        </p:txBody>
      </p:sp>
    </p:spTree>
    <p:extLst>
      <p:ext uri="{BB962C8B-B14F-4D97-AF65-F5344CB8AC3E}">
        <p14:creationId xmlns:p14="http://schemas.microsoft.com/office/powerpoint/2010/main" val="25659121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FCEBAB3-A549-421E-9F0E-1C5C75A08A32}"/>
              </a:ext>
            </a:extLst>
          </p:cNvPr>
          <p:cNvSpPr txBox="1"/>
          <p:nvPr/>
        </p:nvSpPr>
        <p:spPr>
          <a:xfrm>
            <a:off x="4807923" y="147152"/>
            <a:ext cx="257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LAYOUT COMPLESSIVO</a:t>
            </a:r>
            <a:endParaRPr lang="en-US"/>
          </a:p>
        </p:txBody>
      </p:sp>
      <p:pic>
        <p:nvPicPr>
          <p:cNvPr id="3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6FA0881-8354-BBA5-3606-CD76B62318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863"/>
          <a:stretch/>
        </p:blipFill>
        <p:spPr>
          <a:xfrm>
            <a:off x="6159811" y="3527395"/>
            <a:ext cx="5835854" cy="2763520"/>
          </a:xfrm>
          <a:prstGeom prst="rect">
            <a:avLst/>
          </a:prstGeom>
        </p:spPr>
      </p:pic>
      <p:pic>
        <p:nvPicPr>
          <p:cNvPr id="5" name="Picture 4" descr="A screenshot of a video game&#10;&#10;Description automatically generated">
            <a:extLst>
              <a:ext uri="{FF2B5EF4-FFF2-40B4-BE49-F238E27FC236}">
                <a16:creationId xmlns:a16="http://schemas.microsoft.com/office/drawing/2014/main" id="{E634DFE9-1F28-4B3A-C8A1-E7D2C24E04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863"/>
          <a:stretch/>
        </p:blipFill>
        <p:spPr>
          <a:xfrm>
            <a:off x="222046" y="631205"/>
            <a:ext cx="5845379" cy="2768030"/>
          </a:xfrm>
          <a:prstGeom prst="rect">
            <a:avLst/>
          </a:prstGeom>
        </p:spPr>
      </p:pic>
      <p:pic>
        <p:nvPicPr>
          <p:cNvPr id="7" name="Picture 6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49BDDD03-E29A-2FF5-D01F-06D9595CAE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63"/>
          <a:stretch/>
        </p:blipFill>
        <p:spPr>
          <a:xfrm>
            <a:off x="6150286" y="631205"/>
            <a:ext cx="5845379" cy="2768030"/>
          </a:xfrm>
          <a:prstGeom prst="rect">
            <a:avLst/>
          </a:prstGeom>
        </p:spPr>
      </p:pic>
      <p:pic>
        <p:nvPicPr>
          <p:cNvPr id="9" name="Picture 8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9DC0FF25-4979-5FAE-C179-79CD56D0015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863"/>
          <a:stretch/>
        </p:blipFill>
        <p:spPr>
          <a:xfrm>
            <a:off x="222046" y="3513957"/>
            <a:ext cx="5835854" cy="27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40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84AC56E-008E-4ABD-8AE5-1B8BA5C789D3}"/>
              </a:ext>
            </a:extLst>
          </p:cNvPr>
          <p:cNvSpPr txBox="1"/>
          <p:nvPr/>
        </p:nvSpPr>
        <p:spPr>
          <a:xfrm>
            <a:off x="2344977" y="533399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HTML</a:t>
            </a:r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58266F-E5C3-467B-A001-01EBAB67713E}"/>
              </a:ext>
            </a:extLst>
          </p:cNvPr>
          <p:cNvSpPr txBox="1"/>
          <p:nvPr/>
        </p:nvSpPr>
        <p:spPr>
          <a:xfrm>
            <a:off x="8279437" y="687348"/>
            <a:ext cx="12862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/>
              <a:t>CSS</a:t>
            </a:r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2FB361-90F5-4CB9-AD41-E97D7909EC42}"/>
              </a:ext>
            </a:extLst>
          </p:cNvPr>
          <p:cNvSpPr txBox="1"/>
          <p:nvPr/>
        </p:nvSpPr>
        <p:spPr>
          <a:xfrm>
            <a:off x="-452287" y="3876675"/>
            <a:ext cx="68191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/>
              <a:t>ASPETTO FINALE</a:t>
            </a:r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BD8B77F0-42C1-7F4C-BE17-CB07E2881F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37" t="31470" r="57735" b="29559"/>
          <a:stretch/>
        </p:blipFill>
        <p:spPr>
          <a:xfrm>
            <a:off x="232799" y="978933"/>
            <a:ext cx="5198381" cy="27717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135000-0A81-F7DB-6021-9E11E483C489}"/>
              </a:ext>
            </a:extLst>
          </p:cNvPr>
          <p:cNvSpPr txBox="1"/>
          <p:nvPr/>
        </p:nvSpPr>
        <p:spPr>
          <a:xfrm>
            <a:off x="2957305" y="11644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/>
              <a:t>API KEY</a:t>
            </a:r>
            <a:endParaRPr lang="en-US"/>
          </a:p>
        </p:txBody>
      </p:sp>
      <p:pic>
        <p:nvPicPr>
          <p:cNvPr id="13" name="Picture 12" descr="A screenshot of a video game&#10;&#10;Description automatically generated">
            <a:extLst>
              <a:ext uri="{FF2B5EF4-FFF2-40B4-BE49-F238E27FC236}">
                <a16:creationId xmlns:a16="http://schemas.microsoft.com/office/drawing/2014/main" id="{71C6FF8C-0688-4203-9E6D-4CFD289AE2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257" t="22941" r="27655" b="35295"/>
          <a:stretch/>
        </p:blipFill>
        <p:spPr>
          <a:xfrm>
            <a:off x="358114" y="4246007"/>
            <a:ext cx="5198381" cy="2398520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FACF578-69C6-DE88-D91A-9BDA87A45C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588" r="75744"/>
          <a:stretch/>
        </p:blipFill>
        <p:spPr>
          <a:xfrm>
            <a:off x="5965277" y="1142999"/>
            <a:ext cx="2957305" cy="5467351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C5A2B2D9-A878-6576-5574-023311D7FE4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50" t="35293" r="74406" b="13384"/>
          <a:stretch/>
        </p:blipFill>
        <p:spPr>
          <a:xfrm>
            <a:off x="9087770" y="1137166"/>
            <a:ext cx="2935334" cy="3108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167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4A478D2-299D-CC82-E899-E578305C75D1}"/>
              </a:ext>
            </a:extLst>
          </p:cNvPr>
          <p:cNvSpPr txBox="1"/>
          <p:nvPr/>
        </p:nvSpPr>
        <p:spPr>
          <a:xfrm>
            <a:off x="4981575" y="725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API-KEY JAVASCRIPT </a:t>
            </a:r>
            <a:endParaRPr lang="en-US"/>
          </a:p>
        </p:txBody>
      </p:sp>
      <p:pic>
        <p:nvPicPr>
          <p:cNvPr id="17" name="Picture 1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8B980C1-AE41-901E-F3D9-452CE26575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3" t="5703" r="59141"/>
          <a:stretch/>
        </p:blipFill>
        <p:spPr>
          <a:xfrm>
            <a:off x="202312" y="167521"/>
            <a:ext cx="3811650" cy="5054719"/>
          </a:xfrm>
          <a:prstGeom prst="rect">
            <a:avLst/>
          </a:prstGeom>
        </p:spPr>
      </p:pic>
      <p:pic>
        <p:nvPicPr>
          <p:cNvPr id="13" name="Picture 12" descr="Text&#10;&#10;Description automatically generated">
            <a:extLst>
              <a:ext uri="{FF2B5EF4-FFF2-40B4-BE49-F238E27FC236}">
                <a16:creationId xmlns:a16="http://schemas.microsoft.com/office/drawing/2014/main" id="{3A602EC6-DF19-0CB7-F9E8-77B45F1764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3" t="12290" r="59141"/>
          <a:stretch/>
        </p:blipFill>
        <p:spPr>
          <a:xfrm>
            <a:off x="3707633" y="783352"/>
            <a:ext cx="3895222" cy="4804648"/>
          </a:xfrm>
          <a:prstGeom prst="rect">
            <a:avLst/>
          </a:prstGeom>
        </p:spPr>
      </p:pic>
      <p:pic>
        <p:nvPicPr>
          <p:cNvPr id="15" name="Picture 1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C7421B3-E241-E427-9B20-CC1D22B682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725" r="41250"/>
          <a:stretch/>
        </p:blipFill>
        <p:spPr>
          <a:xfrm>
            <a:off x="7233920" y="2236232"/>
            <a:ext cx="4748150" cy="427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8849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text, monitor, television, screen&#10;&#10;Description automatically generated">
            <a:extLst>
              <a:ext uri="{FF2B5EF4-FFF2-40B4-BE49-F238E27FC236}">
                <a16:creationId xmlns:a16="http://schemas.microsoft.com/office/drawing/2014/main" id="{B8B84EF5-38B0-3196-6D39-A922B1C79F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372"/>
          <a:stretch/>
        </p:blipFill>
        <p:spPr>
          <a:xfrm>
            <a:off x="1768916" y="690880"/>
            <a:ext cx="8654167" cy="39827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3559ED8-DB05-30BF-6784-C17824C74FF8}"/>
              </a:ext>
            </a:extLst>
          </p:cNvPr>
          <p:cNvSpPr txBox="1"/>
          <p:nvPr/>
        </p:nvSpPr>
        <p:spPr>
          <a:xfrm>
            <a:off x="3047999" y="2439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/>
              <a:t>FUNZIONALITA’ AGGIUNTIVE – API KEY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EC9853-3E36-3D1A-381D-47A06583518E}"/>
              </a:ext>
            </a:extLst>
          </p:cNvPr>
          <p:cNvSpPr txBox="1"/>
          <p:nvPr/>
        </p:nvSpPr>
        <p:spPr>
          <a:xfrm>
            <a:off x="1768916" y="5111234"/>
            <a:ext cx="86541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/>
              <a:t>Ho introdotto la funzionalità modale. Permette alle immagini mostrate (10 per precisione) di essere cliccate per visualizzarle a schermo intero. Facendo ciò, lo scroll della pagina è disabilitato ed è possibile uscire da tale modalità solo premento il pulsante ‘Esc’ sulla tastiera.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6272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570A0FDD-1F32-AEA1-CDB5-F6ADA466DB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7" t="21765" r="51171"/>
          <a:stretch/>
        </p:blipFill>
        <p:spPr>
          <a:xfrm>
            <a:off x="152399" y="369332"/>
            <a:ext cx="5629275" cy="50673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FD9D64E-1F8B-4FCC-A458-13BE22FD99F7}"/>
              </a:ext>
            </a:extLst>
          </p:cNvPr>
          <p:cNvSpPr txBox="1"/>
          <p:nvPr/>
        </p:nvSpPr>
        <p:spPr>
          <a:xfrm>
            <a:off x="6848374" y="0"/>
            <a:ext cx="5107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DIMENSIONE DI MARGINI E PADDING – API KEY</a:t>
            </a:r>
            <a:endParaRPr lang="en-US"/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A46FC2DA-451A-81BC-8A54-83C90F015A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215" r="59750"/>
          <a:stretch/>
        </p:blipFill>
        <p:spPr>
          <a:xfrm>
            <a:off x="4053352" y="1889909"/>
            <a:ext cx="3779244" cy="392986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FB9E78C-664F-D221-CA3A-7538FA031E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294" r="61583"/>
          <a:stretch/>
        </p:blipFill>
        <p:spPr>
          <a:xfrm>
            <a:off x="7284722" y="491490"/>
            <a:ext cx="4683760" cy="587502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083DEB0-E0FC-191B-2885-EA00B278DD0B}"/>
              </a:ext>
            </a:extLst>
          </p:cNvPr>
          <p:cNvSpPr txBox="1"/>
          <p:nvPr/>
        </p:nvSpPr>
        <p:spPr>
          <a:xfrm>
            <a:off x="2657473" y="964566"/>
            <a:ext cx="6191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>
                <a:solidFill>
                  <a:schemeClr val="bg1"/>
                </a:solidFill>
              </a:rPr>
              <a:t>40 px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13684F-DC09-A394-74E9-6E909DD9705B}"/>
              </a:ext>
            </a:extLst>
          </p:cNvPr>
          <p:cNvSpPr txBox="1"/>
          <p:nvPr/>
        </p:nvSpPr>
        <p:spPr>
          <a:xfrm>
            <a:off x="2638425" y="1666460"/>
            <a:ext cx="6191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>
                <a:solidFill>
                  <a:schemeClr val="bg1"/>
                </a:solidFill>
              </a:rPr>
              <a:t>20 px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54DBDF0-0FA0-C056-594C-50AAAD082FBC}"/>
              </a:ext>
            </a:extLst>
          </p:cNvPr>
          <p:cNvSpPr txBox="1"/>
          <p:nvPr/>
        </p:nvSpPr>
        <p:spPr>
          <a:xfrm>
            <a:off x="4429123" y="1303119"/>
            <a:ext cx="6191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>
                <a:solidFill>
                  <a:schemeClr val="bg1"/>
                </a:solidFill>
              </a:rPr>
              <a:t>auto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60E9EF9-F0B0-CA56-C2A3-E058FAC20D85}"/>
              </a:ext>
            </a:extLst>
          </p:cNvPr>
          <p:cNvSpPr txBox="1"/>
          <p:nvPr/>
        </p:nvSpPr>
        <p:spPr>
          <a:xfrm>
            <a:off x="1019173" y="1303118"/>
            <a:ext cx="6191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>
                <a:solidFill>
                  <a:schemeClr val="bg1"/>
                </a:solidFill>
              </a:rPr>
              <a:t>auto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48A88A2-14D5-107A-1503-9FC94E0AD804}"/>
              </a:ext>
            </a:extLst>
          </p:cNvPr>
          <p:cNvSpPr txBox="1"/>
          <p:nvPr/>
        </p:nvSpPr>
        <p:spPr>
          <a:xfrm>
            <a:off x="6577259" y="4485638"/>
            <a:ext cx="6191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>
                <a:solidFill>
                  <a:schemeClr val="bg1"/>
                </a:solidFill>
              </a:rPr>
              <a:t>auto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6A0302-3907-E434-ED64-856D4CA1CCF1}"/>
              </a:ext>
            </a:extLst>
          </p:cNvPr>
          <p:cNvSpPr txBox="1"/>
          <p:nvPr/>
        </p:nvSpPr>
        <p:spPr>
          <a:xfrm>
            <a:off x="4541836" y="4485639"/>
            <a:ext cx="6191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>
                <a:solidFill>
                  <a:schemeClr val="bg1"/>
                </a:solidFill>
              </a:rPr>
              <a:t>auto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95912D-9B26-BE28-9CF6-BFF60F5DF8AE}"/>
              </a:ext>
            </a:extLst>
          </p:cNvPr>
          <p:cNvSpPr txBox="1"/>
          <p:nvPr/>
        </p:nvSpPr>
        <p:spPr>
          <a:xfrm>
            <a:off x="8115298" y="3547065"/>
            <a:ext cx="6191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>
                <a:solidFill>
                  <a:schemeClr val="bg1"/>
                </a:solidFill>
              </a:rPr>
              <a:t>10px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7323DF-7666-FE4F-168F-3E8215E6619D}"/>
              </a:ext>
            </a:extLst>
          </p:cNvPr>
          <p:cNvSpPr txBox="1"/>
          <p:nvPr/>
        </p:nvSpPr>
        <p:spPr>
          <a:xfrm>
            <a:off x="9281413" y="2749093"/>
            <a:ext cx="6191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>
                <a:solidFill>
                  <a:schemeClr val="bg1"/>
                </a:solidFill>
              </a:rPr>
              <a:t>10px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5B6C35-453A-D87A-808E-942F6E8A5EB1}"/>
              </a:ext>
            </a:extLst>
          </p:cNvPr>
          <p:cNvSpPr txBox="1"/>
          <p:nvPr/>
        </p:nvSpPr>
        <p:spPr>
          <a:xfrm>
            <a:off x="9191623" y="4089990"/>
            <a:ext cx="6191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>
                <a:solidFill>
                  <a:schemeClr val="bg1"/>
                </a:solidFill>
              </a:rPr>
              <a:t>10px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3675986-0CB2-A98B-72FA-1C37DCB66DF0}"/>
              </a:ext>
            </a:extLst>
          </p:cNvPr>
          <p:cNvSpPr txBox="1"/>
          <p:nvPr/>
        </p:nvSpPr>
        <p:spPr>
          <a:xfrm>
            <a:off x="10332282" y="3547065"/>
            <a:ext cx="6191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400">
                <a:solidFill>
                  <a:schemeClr val="bg1"/>
                </a:solidFill>
              </a:rPr>
              <a:t>10px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C8B4270-6EFC-DC26-1607-50456A21B822}"/>
              </a:ext>
            </a:extLst>
          </p:cNvPr>
          <p:cNvSpPr txBox="1"/>
          <p:nvPr/>
        </p:nvSpPr>
        <p:spPr>
          <a:xfrm>
            <a:off x="10850622" y="3854842"/>
            <a:ext cx="92634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400">
                <a:solidFill>
                  <a:schemeClr val="bg1"/>
                </a:solidFill>
              </a:rPr>
              <a:t>Sia margine che padding sono 10px</a:t>
            </a:r>
            <a:endParaRPr 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020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BF645FE6-E829-0175-919E-E16D61D47B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39" r="80417"/>
          <a:stretch/>
        </p:blipFill>
        <p:spPr>
          <a:xfrm>
            <a:off x="9004082" y="147153"/>
            <a:ext cx="2659598" cy="65482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63EB2FD-77F8-81FC-A6CA-4F9694DCBF45}"/>
              </a:ext>
            </a:extLst>
          </p:cNvPr>
          <p:cNvSpPr txBox="1"/>
          <p:nvPr/>
        </p:nvSpPr>
        <p:spPr>
          <a:xfrm>
            <a:off x="4790514" y="147152"/>
            <a:ext cx="2610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SPOTIFY API OAUTH 2.0</a:t>
            </a:r>
            <a:endParaRPr lang="en-US"/>
          </a:p>
        </p:txBody>
      </p:sp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B8C7D896-2575-6AB8-480C-DFE87846A4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2745" r="50000" b="30470"/>
          <a:stretch/>
        </p:blipFill>
        <p:spPr>
          <a:xfrm>
            <a:off x="322728" y="1558290"/>
            <a:ext cx="8567158" cy="152781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ACBC92-1460-3589-313C-1E1985481750}"/>
              </a:ext>
            </a:extLst>
          </p:cNvPr>
          <p:cNvSpPr txBox="1"/>
          <p:nvPr/>
        </p:nvSpPr>
        <p:spPr>
          <a:xfrm>
            <a:off x="4213410" y="1036558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HTML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1ED3C3-6AED-4B01-FCBE-E98CAF00CE6C}"/>
              </a:ext>
            </a:extLst>
          </p:cNvPr>
          <p:cNvSpPr txBox="1"/>
          <p:nvPr/>
        </p:nvSpPr>
        <p:spPr>
          <a:xfrm>
            <a:off x="10922838" y="147152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CSS</a:t>
            </a:r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EEAD2C3-AE28-39A9-3CC1-83BC0DD6C296}"/>
              </a:ext>
            </a:extLst>
          </p:cNvPr>
          <p:cNvSpPr txBox="1"/>
          <p:nvPr/>
        </p:nvSpPr>
        <p:spPr>
          <a:xfrm>
            <a:off x="322728" y="4133621"/>
            <a:ext cx="85671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/>
              <a:t>Ho aggiunto un div e un article sotto ogni città per permettere all’utente di cercare gli album con nome della città in questione, tramite bottone, in maniera totalmente indipendente. Per fare questo, ho cambiato gli </a:t>
            </a:r>
            <a:r>
              <a:rPr lang="it-IT" b="1"/>
              <a:t>id </a:t>
            </a:r>
            <a:r>
              <a:rPr lang="it-IT"/>
              <a:t>del div e dell’article per ogni città e ho creato per essi, singole funzioni in Javascript.</a:t>
            </a:r>
          </a:p>
          <a:p>
            <a:pPr algn="just"/>
            <a:r>
              <a:rPr lang="it-IT"/>
              <a:t>In javascript ho seguito il classico esempio di integrazione delle Spotify API con oauth 2.0.</a:t>
            </a:r>
          </a:p>
          <a:p>
            <a:pPr algn="just"/>
            <a:r>
              <a:rPr lang="it-IT"/>
              <a:t>La fetch per richiedere il token al server è ovviamente unica, così come la ‘onResponse’.</a:t>
            </a:r>
          </a:p>
          <a:p>
            <a:pPr algn="just"/>
            <a:r>
              <a:rPr lang="en-US"/>
              <a:t>Ho creato le funzioni ‘sendRequest’, ‘onJson’ per ogni singola città (cambiando ovviamente il nome di tali funzioni per ogni città). </a:t>
            </a:r>
          </a:p>
        </p:txBody>
      </p:sp>
    </p:spTree>
    <p:extLst>
      <p:ext uri="{BB962C8B-B14F-4D97-AF65-F5344CB8AC3E}">
        <p14:creationId xmlns:p14="http://schemas.microsoft.com/office/powerpoint/2010/main" val="1086631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520C0CFF-7E40-7804-BFAE-5668B1F386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19" r="57334"/>
          <a:stretch/>
        </p:blipFill>
        <p:spPr>
          <a:xfrm>
            <a:off x="548641" y="645160"/>
            <a:ext cx="5201920" cy="5763260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6C6CBA1-2DA6-0364-349E-B87A644589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43" r="58500"/>
          <a:stretch/>
        </p:blipFill>
        <p:spPr>
          <a:xfrm>
            <a:off x="6441440" y="477520"/>
            <a:ext cx="5059680" cy="609854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66A285C-6B5B-052B-145D-E82A627A72E6}"/>
              </a:ext>
            </a:extLst>
          </p:cNvPr>
          <p:cNvSpPr txBox="1"/>
          <p:nvPr/>
        </p:nvSpPr>
        <p:spPr>
          <a:xfrm>
            <a:off x="4000500" y="1081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/>
              <a:t>SPOTIFY API OAUTH 2.0 - JAVASCRIPT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914105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{06DF727A-F005-401C-ADA6-1B03EAF05730}tf33713516_win32</Template>
  <TotalTime>87</TotalTime>
  <Words>254</Words>
  <Application>Microsoft Office PowerPoint</Application>
  <PresentationFormat>Widescreen</PresentationFormat>
  <Paragraphs>37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Gill Sans MT</vt:lpstr>
      <vt:lpstr>Walbaum Display</vt:lpstr>
      <vt:lpstr>3DFloatVTI</vt:lpstr>
      <vt:lpstr>MHW3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MHW1</dc:title>
  <dc:creator>Marco Di Prima</dc:creator>
  <cp:lastModifiedBy>Marco Di Prima</cp:lastModifiedBy>
  <cp:revision>9</cp:revision>
  <dcterms:created xsi:type="dcterms:W3CDTF">2022-03-30T07:01:38Z</dcterms:created>
  <dcterms:modified xsi:type="dcterms:W3CDTF">2022-04-30T18:01:01Z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